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E861A7-2AE1-461E-AE4A-E91388255025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4620398-E4BB-4FE2-96FB-CF7ED7D7AB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college.edu/spg/math/rutledge/CH02SEC01_3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Monday, August 20,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1295400"/>
                <a:ext cx="6400800" cy="37338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 algn="l">
                  <a:buClr>
                    <a:schemeClr val="accent5"/>
                  </a:buClr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457200" indent="-457200" algn="l">
                  <a:buClr>
                    <a:schemeClr val="accent5"/>
                  </a:buClr>
                  <a:buAutoNum type="arabicParenR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45</m:t>
                        </m:r>
                      </m:e>
                    </m:rad>
                    <m:r>
                      <a:rPr lang="en-US" b="0" i="0" smtClean="0">
                        <a:latin typeface="Cambria Math"/>
                      </a:rPr>
                      <m:t>+7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63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457200" indent="-457200" algn="l">
                  <a:buClr>
                    <a:schemeClr val="accent5"/>
                  </a:buClr>
                  <a:buAutoNum type="arabicParenR"/>
                </a:pPr>
                <a:r>
                  <a:rPr lang="en-US" dirty="0" smtClean="0"/>
                  <a:t>Divide: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l">
                  <a:buClr>
                    <a:schemeClr val="accent5"/>
                  </a:buClr>
                </a:pPr>
                <a:endParaRPr lang="en-US" dirty="0"/>
              </a:p>
              <a:p>
                <a:pPr algn="l">
                  <a:buClr>
                    <a:schemeClr val="accent5"/>
                  </a:buClr>
                </a:pPr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1295400"/>
                <a:ext cx="6400800" cy="3733801"/>
              </a:xfrm>
              <a:blipFill rotWithShape="1">
                <a:blip r:embed="rId2"/>
                <a:stretch>
                  <a:fillRect l="-952" t="-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31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1"/>
            <a:ext cx="7408333" cy="160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Write a conjecture based on the given information.  If appropriate, draw a figure to illustrate your conjecture.</a:t>
            </a:r>
          </a:p>
          <a:p>
            <a:r>
              <a:rPr lang="en-US" dirty="0" smtClean="0"/>
              <a:t>Given: </a:t>
            </a:r>
            <a:r>
              <a:rPr lang="en-US" i="1" dirty="0" smtClean="0"/>
              <a:t>A</a:t>
            </a:r>
            <a:r>
              <a:rPr lang="en-US" dirty="0" smtClean="0"/>
              <a:t>(-1, 0), </a:t>
            </a:r>
            <a:r>
              <a:rPr lang="en-US" i="1" dirty="0" smtClean="0"/>
              <a:t>B</a:t>
            </a:r>
            <a:r>
              <a:rPr lang="en-US" dirty="0" smtClean="0"/>
              <a:t>(0, 2), </a:t>
            </a:r>
            <a:r>
              <a:rPr lang="en-US" i="1" dirty="0" smtClean="0"/>
              <a:t>C</a:t>
            </a:r>
            <a:r>
              <a:rPr lang="en-US" dirty="0" smtClean="0"/>
              <a:t>(1, 4)</a:t>
            </a:r>
          </a:p>
          <a:p>
            <a:r>
              <a:rPr lang="en-US" dirty="0" smtClean="0"/>
              <a:t>Conjecture: Points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are collinear.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 &amp; Conjectures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6860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677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675467"/>
                <a:ext cx="7408333" cy="220133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Determine if the conjecture is true or false based on the given information.  If true, explain your answer.</a:t>
                </a:r>
                <a:br>
                  <a:rPr lang="en-US" dirty="0" smtClean="0"/>
                </a:br>
                <a:r>
                  <a:rPr lang="en-US" dirty="0" smtClean="0"/>
                  <a:t> If false, state a counterexample.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are supplementary angles.</a:t>
                </a:r>
                <a:br>
                  <a:rPr lang="en-US" dirty="0" smtClean="0"/>
                </a:br>
                <a:r>
                  <a:rPr lang="en-US" dirty="0" smtClean="0"/>
                  <a:t>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are supplementary angles.</a:t>
                </a:r>
              </a:p>
              <a:p>
                <a:r>
                  <a:rPr lang="en-US" dirty="0" smtClean="0"/>
                  <a:t>Conjecture: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2≅∡3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675467"/>
                <a:ext cx="7408333" cy="2201333"/>
              </a:xfrm>
              <a:blipFill rotWithShape="1">
                <a:blip r:embed="rId2"/>
                <a:stretch>
                  <a:fillRect l="-1070" t="-3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 &amp; Conjectures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4724400"/>
                <a:ext cx="7772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True.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are supplementary, the sum of their angles is 180.</a:t>
                </a:r>
              </a:p>
              <a:p>
                <a:r>
                  <a:rPr lang="en-US" dirty="0" smtClean="0"/>
                  <a:t>Then,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2=180−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By the same logic,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∡3=180−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Therefore, since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∡2</m:t>
                    </m:r>
                  </m:oMath>
                </a14:m>
                <a:r>
                  <a:rPr lang="en-US" dirty="0" smtClean="0"/>
                  <a:t> are equal,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2≅∡3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7772400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627" t="-2066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5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675467"/>
                <a:ext cx="7408333" cy="220133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Determine if the conjecture is true or false based on the given information.  If true, explain your answer.</a:t>
                </a:r>
                <a:br>
                  <a:rPr lang="en-US" dirty="0" smtClean="0"/>
                </a:br>
                <a:r>
                  <a:rPr lang="en-US" dirty="0" smtClean="0"/>
                  <a:t> If false, state a counterexample.</a:t>
                </a:r>
              </a:p>
              <a:p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𝐹𝐺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𝐺𝐻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Conjecture: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/>
                        <a:ea typeface="Cambria Math"/>
                      </a:rPr>
                      <m:t>G</m:t>
                    </m:r>
                  </m:oMath>
                </a14:m>
                <a:r>
                  <a:rPr lang="en-US" dirty="0" smtClean="0"/>
                  <a:t>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𝐹𝐻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675467"/>
                <a:ext cx="7408333" cy="2201333"/>
              </a:xfrm>
              <a:blipFill rotWithShape="1">
                <a:blip r:embed="rId2"/>
                <a:stretch>
                  <a:fillRect l="-1235" t="-2216" r="-1399" b="-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 &amp; Conjectures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724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5181600"/>
            <a:ext cx="1524000" cy="99060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48000" y="5181600"/>
            <a:ext cx="1524000" cy="990600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30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624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040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</a:t>
            </a:r>
            <a:endParaRPr lang="en-US" i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5627132"/>
            <a:ext cx="228600" cy="24026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981200" y="5458537"/>
            <a:ext cx="190500" cy="24026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03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73 #15-20, 23-26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 Chapter 1 Test is this Thursday</a:t>
            </a:r>
          </a:p>
          <a:p>
            <a:r>
              <a:rPr lang="en-US" dirty="0" smtClean="0"/>
              <a:t>Quiz Corrections should be turned in when finished or at tutoring.</a:t>
            </a:r>
          </a:p>
          <a:p>
            <a:r>
              <a:rPr lang="en-US" dirty="0" smtClean="0"/>
              <a:t>Tutoring after school today will be in room 219.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of Graded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1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Inductive Reasoning</a:t>
            </a:r>
          </a:p>
          <a:p>
            <a:pPr lvl="1"/>
            <a:r>
              <a:rPr lang="en-US" dirty="0" smtClean="0"/>
              <a:t>Using several smaller examples to arrive at a larger, more general conclusion.</a:t>
            </a:r>
          </a:p>
          <a:p>
            <a:r>
              <a:rPr lang="en-US" dirty="0" smtClean="0"/>
              <a:t>Conjectures</a:t>
            </a:r>
          </a:p>
          <a:p>
            <a:pPr lvl="1"/>
            <a:r>
              <a:rPr lang="en-US" dirty="0" smtClean="0"/>
              <a:t>Educated guess based on observed details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I have been to Seattle 3 times in my life.  Every time I went it was raining.  I conjecture that it is always raining in Seattle.</a:t>
            </a:r>
          </a:p>
          <a:p>
            <a:pPr lvl="2"/>
            <a:r>
              <a:rPr lang="en-US" dirty="0" smtClean="0"/>
              <a:t>I notice that when open the angle the door makes with the door frame is complementary to the angle the door makes with the wall.  I conjecture that the measures of these angles add up to 90 degrees.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§2-1 Inductive Reasoning &amp; Conjecturing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184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notice that the everyone in this class is wearing black socks.  Everyone is also in 9</a:t>
            </a:r>
            <a:r>
              <a:rPr lang="en-US" baseline="30000" dirty="0" smtClean="0"/>
              <a:t>th</a:t>
            </a:r>
            <a:r>
              <a:rPr lang="en-US" dirty="0" smtClean="0"/>
              <a:t> grade.  Therefore, I conjecture that all 9</a:t>
            </a:r>
            <a:r>
              <a:rPr lang="en-US" baseline="30000" dirty="0" smtClean="0"/>
              <a:t>th</a:t>
            </a:r>
            <a:r>
              <a:rPr lang="en-US" dirty="0" smtClean="0"/>
              <a:t> graders wear black socks.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Inductive Reasoning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63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744133"/>
          </a:xfrm>
        </p:spPr>
        <p:txBody>
          <a:bodyPr/>
          <a:lstStyle/>
          <a:p>
            <a:r>
              <a:rPr lang="en-US" dirty="0" smtClean="0"/>
              <a:t>Make a conjecture and draw a figure to illustrate your conjecture.</a:t>
            </a:r>
          </a:p>
          <a:p>
            <a:r>
              <a:rPr lang="en-US" dirty="0" smtClean="0"/>
              <a:t>Given: Points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and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i="1" dirty="0" smtClean="0"/>
              <a:t>AB</a:t>
            </a:r>
            <a:r>
              <a:rPr lang="en-US" dirty="0" smtClean="0"/>
              <a:t> = 5, </a:t>
            </a:r>
            <a:r>
              <a:rPr lang="en-US" i="1" dirty="0" smtClean="0"/>
              <a:t>BC</a:t>
            </a:r>
            <a:r>
              <a:rPr lang="en-US" dirty="0" smtClean="0"/>
              <a:t>= 10, </a:t>
            </a:r>
            <a:r>
              <a:rPr lang="en-US" i="1" dirty="0" smtClean="0"/>
              <a:t>CD</a:t>
            </a:r>
            <a:r>
              <a:rPr lang="en-US" dirty="0" smtClean="0"/>
              <a:t> = 8 and </a:t>
            </a:r>
            <a:r>
              <a:rPr lang="en-US" i="1" dirty="0" smtClean="0"/>
              <a:t>AD</a:t>
            </a:r>
            <a:r>
              <a:rPr lang="en-US" dirty="0" smtClean="0"/>
              <a:t> = 12.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4876800"/>
            <a:ext cx="1295400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62100" y="45191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4888468"/>
            <a:ext cx="2596896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488852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453085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4876800"/>
            <a:ext cx="1981200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96065" y="48534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007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219200" y="55626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19200" y="5676900"/>
            <a:ext cx="586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91127" y="55626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9137" y="530948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5" grpId="0"/>
      <p:bldP spid="16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744133"/>
          </a:xfrm>
        </p:spPr>
        <p:txBody>
          <a:bodyPr/>
          <a:lstStyle/>
          <a:p>
            <a:r>
              <a:rPr lang="en-US" dirty="0" smtClean="0"/>
              <a:t>Make a conjecture and draw a figure to illustrate your conjecture.</a:t>
            </a:r>
          </a:p>
          <a:p>
            <a:r>
              <a:rPr lang="en-US" dirty="0" smtClean="0"/>
              <a:t>Given: Points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, and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i="1" dirty="0" smtClean="0"/>
              <a:t>AB</a:t>
            </a:r>
            <a:r>
              <a:rPr lang="en-US" dirty="0" smtClean="0"/>
              <a:t> = 5, </a:t>
            </a:r>
            <a:r>
              <a:rPr lang="en-US" i="1" dirty="0" smtClean="0"/>
              <a:t>BC</a:t>
            </a:r>
            <a:r>
              <a:rPr lang="en-US" dirty="0" smtClean="0"/>
              <a:t>= 10, </a:t>
            </a:r>
            <a:r>
              <a:rPr lang="en-US" i="1" dirty="0" smtClean="0"/>
              <a:t>CD</a:t>
            </a:r>
            <a:r>
              <a:rPr lang="en-US" dirty="0" smtClean="0"/>
              <a:t> = 8 and </a:t>
            </a:r>
            <a:r>
              <a:rPr lang="en-US" i="1" dirty="0" smtClean="0"/>
              <a:t>AD</a:t>
            </a:r>
            <a:r>
              <a:rPr lang="en-US" dirty="0" smtClean="0"/>
              <a:t> = 12.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Conjecturing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4876800"/>
            <a:ext cx="1295400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62100" y="45191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4888468"/>
            <a:ext cx="2438400" cy="674132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1100" y="5421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4812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971800" y="5562600"/>
            <a:ext cx="2019300" cy="369332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29962" y="595195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546167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24" name="Straight Connector 23"/>
          <p:cNvCxnSpPr>
            <a:endCxn id="6" idx="0"/>
          </p:cNvCxnSpPr>
          <p:nvPr/>
        </p:nvCxnSpPr>
        <p:spPr>
          <a:xfrm flipH="1" flipV="1">
            <a:off x="1219200" y="4876800"/>
            <a:ext cx="1752600" cy="1055132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47800" y="5117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00700" y="4519188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Conjecture:</a:t>
            </a:r>
          </a:p>
          <a:p>
            <a:r>
              <a:rPr lang="en-US" i="1" dirty="0" smtClean="0"/>
              <a:t>ABCD</a:t>
            </a:r>
            <a:r>
              <a:rPr lang="en-US" dirty="0" smtClean="0"/>
              <a:t> is a quadrilateral.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229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5" grpId="0"/>
      <p:bldP spid="16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Interested in learning more about inductive reasoning?</a:t>
            </a:r>
          </a:p>
          <a:p>
            <a:r>
              <a:rPr lang="en-US" dirty="0" smtClean="0"/>
              <a:t>Check out: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www.spcollege.edu/spg/math/rutledge/CH02SEC01_3e.pdf</a:t>
            </a:r>
            <a:endParaRPr lang="en-US" dirty="0" smtClean="0"/>
          </a:p>
          <a:p>
            <a:r>
              <a:rPr lang="en-US" dirty="0" smtClean="0"/>
              <a:t>This link will be provided on the Homework Calendar.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4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conjecture has been made, it is up to the mathematician to prove it is either right or wrong </a:t>
            </a:r>
            <a:r>
              <a:rPr lang="en-US" b="1" i="1" dirty="0" smtClean="0"/>
              <a:t>all the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order to prove some conjecture is wrong, you need only provide a single </a:t>
            </a:r>
            <a:r>
              <a:rPr lang="en-US" b="1" u="sng" dirty="0" smtClean="0"/>
              <a:t>counterexample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counterexample is an example that meets all the requirements of the given information but does not match the conjecture being tested.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79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Frank notices that the first five students to exit Miss </a:t>
                </a:r>
                <a:r>
                  <a:rPr lang="en-US" dirty="0" err="1" smtClean="0"/>
                  <a:t>Wiltjer’s</a:t>
                </a:r>
                <a:r>
                  <a:rPr lang="en-US" dirty="0" smtClean="0"/>
                  <a:t> class today were male.  Frank conjectures that </a:t>
                </a:r>
                <a:r>
                  <a:rPr lang="en-US" b="1" i="1" dirty="0" smtClean="0"/>
                  <a:t>all students in Miss </a:t>
                </a:r>
                <a:r>
                  <a:rPr lang="en-US" b="1" i="1" dirty="0" err="1" smtClean="0"/>
                  <a:t>Wiltjer’s</a:t>
                </a:r>
                <a:r>
                  <a:rPr lang="en-US" b="1" i="1" dirty="0" smtClean="0"/>
                  <a:t> class are male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Counterexample: </a:t>
                </a:r>
                <a:br>
                  <a:rPr lang="en-US" dirty="0" smtClean="0"/>
                </a:br>
                <a:r>
                  <a:rPr lang="en-US" dirty="0" err="1" smtClean="0"/>
                  <a:t>Mahina</a:t>
                </a:r>
                <a:r>
                  <a:rPr lang="en-US" dirty="0" smtClean="0"/>
                  <a:t> is in Miss </a:t>
                </a:r>
                <a:r>
                  <a:rPr lang="en-US" dirty="0" err="1" smtClean="0"/>
                  <a:t>Wiltjer’s</a:t>
                </a:r>
                <a:r>
                  <a:rPr lang="en-US" dirty="0" smtClean="0"/>
                  <a:t> class and is a female.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dirty="0" smtClean="0"/>
                  <a:t> Frank’s conjecture is false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6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454</TotalTime>
  <Words>591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Monday, August 20, 2012</vt:lpstr>
      <vt:lpstr>Return of Graded Work</vt:lpstr>
      <vt:lpstr>§2-1 Inductive Reasoning &amp; Conjecturing</vt:lpstr>
      <vt:lpstr>More Inductive Reasoning Examples</vt:lpstr>
      <vt:lpstr>Conjecturing</vt:lpstr>
      <vt:lpstr>Conjecturing</vt:lpstr>
      <vt:lpstr>A Good Read</vt:lpstr>
      <vt:lpstr>Counterexamples</vt:lpstr>
      <vt:lpstr>Counterexamples</vt:lpstr>
      <vt:lpstr>Counterexamples &amp; Conjectures</vt:lpstr>
      <vt:lpstr>Counterexamples &amp; Conjectures</vt:lpstr>
      <vt:lpstr>Counterexamples &amp; Conjectures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20, 2012</dc:title>
  <dc:creator>Dria</dc:creator>
  <cp:lastModifiedBy>Dria</cp:lastModifiedBy>
  <cp:revision>6</cp:revision>
  <dcterms:created xsi:type="dcterms:W3CDTF">2012-08-20T14:10:55Z</dcterms:created>
  <dcterms:modified xsi:type="dcterms:W3CDTF">2012-08-20T21:45:32Z</dcterms:modified>
</cp:coreProperties>
</file>